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E3E95F0-FB16-4CA4-B0B6-5479D461C6D9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34A0AE-2D80-491E-AC8A-7D35F365EE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9061C5-BB03-4C34-8D11-E968F766838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DA86EF-FEF1-431F-9C66-0EFDCAB03A3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MX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C17622-18C4-4F6E-B60A-AA06F3BBD83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MX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F65401-2B6C-4C30-A7EF-DB39F8C9FAF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MX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53DBF4-DCFF-49F5-8EE7-3F6E5D2F909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MX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59FA01-3026-4C12-BFB6-D9F97071D25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MX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DED1A7-7CE7-490B-85B4-E46BAFADEB01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MX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045256-871E-4162-B4CE-30B84145647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MX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6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7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23DF4F0-D792-4639-B6CA-DA7046262DC9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68EE3D2-9E51-44C5-AF65-A674760CFA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45AF7-47BD-478C-9038-3C8E37C34583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3578D-C4DB-4E75-BDB6-1773479BCA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50A6E-F0BE-4BE7-B69A-C05A9A3D6E24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8AA77-33EB-4FF0-A0FA-75241F872E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489700"/>
            <a:ext cx="2339975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7BE75-CFA9-40CC-93E7-7A050EC2EC8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9D5C3-6B44-442A-A128-73B9029BFEAB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CC69C-C813-4A8C-A452-224C70B7F1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7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A41455-8D8A-4D5C-B65A-D945EEECF5E1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2D8D0B-BA8E-4356-A6AF-7AA9EC5A22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CB274F-D566-4875-983E-5EDB6DD43D37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53A6DF-5521-45B6-9428-EED4DFFE72F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2624E7-EA12-4B8F-8A4B-6FC12E692894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72C8EF-F344-48A9-B15C-798D27E22E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64D93E-364F-4265-B9DE-D2D17CF7283F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FD4EBD-0687-4EB4-8CB4-EF66116C08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7AEB7-E03B-43C9-9A1C-28575CB7746B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AE97-21B4-48BF-9A60-E96C35610C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6D688B-3849-4AC7-BBD8-932FC708489B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809E39-CE52-44DD-B6F3-7914D8E2FC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8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1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12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F6BD8DC-599A-44EC-BAF4-312E5447AE06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B2D2B75-9BAF-41E4-B513-3FE04B06A4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CC4E374-F8C5-4142-BBFD-43F409FFF487}" type="datetimeFigureOut">
              <a:rPr lang="es-ES"/>
              <a:pPr>
                <a:defRPr/>
              </a:pPr>
              <a:t>06/07/2011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51D0CF5-4396-4612-AFFB-EE784B4403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5" r:id="rId4"/>
    <p:sldLayoutId id="2147483676" r:id="rId5"/>
    <p:sldLayoutId id="2147483677" r:id="rId6"/>
    <p:sldLayoutId id="2147483671" r:id="rId7"/>
    <p:sldLayoutId id="2147483678" r:id="rId8"/>
    <p:sldLayoutId id="2147483679" r:id="rId9"/>
    <p:sldLayoutId id="2147483670" r:id="rId10"/>
    <p:sldLayoutId id="2147483669" r:id="rId11"/>
    <p:sldLayoutId id="214748368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86728" cy="2582255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s-MX" sz="2800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LA EVALUACIÓN DEL DESEMPEÑO COMO</a:t>
            </a:r>
            <a:br>
              <a:rPr lang="es-MX" sz="2800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</a:br>
            <a:r>
              <a:rPr lang="es-MX" sz="2800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ESTRATEGIA PARA POTENCIAR </a:t>
            </a:r>
            <a:br>
              <a:rPr lang="es-MX" sz="2800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</a:br>
            <a:r>
              <a:rPr lang="es-MX" sz="2800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EL TALENTO HUMANO </a:t>
            </a:r>
            <a:endParaRPr lang="es-ES" sz="2800" dirty="0"/>
          </a:p>
        </p:txBody>
      </p:sp>
      <p:pic>
        <p:nvPicPr>
          <p:cNvPr id="15362" name="Picture 13" descr="http://www.parroquiasannorberto.net/site/images/stories/people-togeth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357438"/>
            <a:ext cx="38100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Qué se busca en la ED</a:t>
            </a:r>
            <a:endParaRPr lang="es-E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42938" y="1357313"/>
            <a:ext cx="7215187" cy="4081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400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Determinar – en la forma más objetiva posible- el valor del trabajador para la empresa, apreciando su actuación y capacidad de ejecución. 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400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Reconocer las diferencias entre individuos.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400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Determinar cambios en un mismo individuo.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400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Complementar los sistemas de evaluación de cargos.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400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Suplir los sistemas de incentivos cuando no se puede medir la producción.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400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Obtener información para mejorar el gestión de recursos humanos</a:t>
            </a:r>
            <a:r>
              <a:rPr lang="es-E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endParaRPr lang="es-CL" sz="24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Rol de la ED para la Empresa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00063" y="1785938"/>
            <a:ext cx="7643812" cy="397033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Comunica las metas departamentales y Organizacionales.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Refuerza las relaciones con el personal.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Mejora la productividad.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Apoya decisiones de gestión de RR.HH.: promoción, rotación, etc.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Asegura criterios más objetivos en las decisiones que afectan al personal.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Identifica los desempeños mejorables.</a:t>
            </a:r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0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dirty="0"/>
              <a:t>LA EVALUACIÓN DEL DESEMPEÑO DEL PERSONAL </a:t>
            </a:r>
          </a:p>
        </p:txBody>
      </p:sp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3352800" y="4343400"/>
            <a:ext cx="2438400" cy="533400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Evaluación </a:t>
            </a:r>
          </a:p>
          <a:p>
            <a:r>
              <a:rPr lang="es-ES" sz="1600" b="1"/>
              <a:t>del Desempeño </a:t>
            </a:r>
          </a:p>
        </p:txBody>
      </p:sp>
      <p:sp>
        <p:nvSpPr>
          <p:cNvPr id="30723" name="Rectangle 6"/>
          <p:cNvSpPr>
            <a:spLocks noChangeArrowheads="1"/>
          </p:cNvSpPr>
          <p:nvPr/>
        </p:nvSpPr>
        <p:spPr bwMode="auto">
          <a:xfrm>
            <a:off x="3581400" y="2362200"/>
            <a:ext cx="1981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Reclutamiento</a:t>
            </a:r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609600" y="3200400"/>
            <a:ext cx="1905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Relaciones </a:t>
            </a:r>
          </a:p>
          <a:p>
            <a:r>
              <a:rPr lang="es-ES" sz="1600" b="1"/>
              <a:t>Laborales </a:t>
            </a:r>
          </a:p>
        </p:txBody>
      </p:sp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6553200" y="3200400"/>
            <a:ext cx="1905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Selección </a:t>
            </a:r>
          </a:p>
        </p:txBody>
      </p:sp>
      <p:sp>
        <p:nvSpPr>
          <p:cNvPr id="30726" name="Rectangle 9"/>
          <p:cNvSpPr>
            <a:spLocks noChangeArrowheads="1"/>
          </p:cNvSpPr>
          <p:nvPr/>
        </p:nvSpPr>
        <p:spPr bwMode="auto">
          <a:xfrm>
            <a:off x="6553200" y="5638800"/>
            <a:ext cx="1905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Capacitación y </a:t>
            </a:r>
          </a:p>
          <a:p>
            <a:r>
              <a:rPr lang="es-ES" sz="1600" b="1"/>
              <a:t>Desarrollo </a:t>
            </a:r>
          </a:p>
        </p:txBody>
      </p: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609600" y="5715000"/>
            <a:ext cx="1905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Administración de </a:t>
            </a:r>
          </a:p>
          <a:p>
            <a:r>
              <a:rPr lang="es-ES" sz="1600" b="1"/>
              <a:t>compensaciones </a:t>
            </a:r>
          </a:p>
        </p:txBody>
      </p:sp>
      <p:sp>
        <p:nvSpPr>
          <p:cNvPr id="30728" name="Line 12"/>
          <p:cNvSpPr>
            <a:spLocks noChangeShapeType="1"/>
          </p:cNvSpPr>
          <p:nvPr/>
        </p:nvSpPr>
        <p:spPr bwMode="auto">
          <a:xfrm flipV="1">
            <a:off x="4191000" y="29718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29" name="Line 13"/>
          <p:cNvSpPr>
            <a:spLocks noChangeShapeType="1"/>
          </p:cNvSpPr>
          <p:nvPr/>
        </p:nvSpPr>
        <p:spPr bwMode="auto">
          <a:xfrm>
            <a:off x="4800600" y="2895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cxnSp>
        <p:nvCxnSpPr>
          <p:cNvPr id="30730" name="AutoShape 16"/>
          <p:cNvCxnSpPr>
            <a:cxnSpLocks noChangeShapeType="1"/>
            <a:endCxn id="30724" idx="2"/>
          </p:cNvCxnSpPr>
          <p:nvPr/>
        </p:nvCxnSpPr>
        <p:spPr bwMode="auto">
          <a:xfrm rot="10800000">
            <a:off x="1562100" y="3733800"/>
            <a:ext cx="1790700" cy="723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0731" name="Line 18"/>
          <p:cNvSpPr>
            <a:spLocks noChangeShapeType="1"/>
          </p:cNvSpPr>
          <p:nvPr/>
        </p:nvSpPr>
        <p:spPr bwMode="auto">
          <a:xfrm>
            <a:off x="1143000" y="37338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32" name="Line 19"/>
          <p:cNvSpPr>
            <a:spLocks noChangeShapeType="1"/>
          </p:cNvSpPr>
          <p:nvPr/>
        </p:nvSpPr>
        <p:spPr bwMode="auto">
          <a:xfrm>
            <a:off x="1143000" y="48006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cxnSp>
        <p:nvCxnSpPr>
          <p:cNvPr id="30733" name="AutoShape 21"/>
          <p:cNvCxnSpPr>
            <a:cxnSpLocks noChangeShapeType="1"/>
          </p:cNvCxnSpPr>
          <p:nvPr/>
        </p:nvCxnSpPr>
        <p:spPr bwMode="auto">
          <a:xfrm rot="10800000" flipV="1">
            <a:off x="5867400" y="3848100"/>
            <a:ext cx="2057400" cy="876300"/>
          </a:xfrm>
          <a:prstGeom prst="bentConnector3">
            <a:avLst>
              <a:gd name="adj1" fmla="val -92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0734" name="Line 22"/>
          <p:cNvSpPr>
            <a:spLocks noChangeShapeType="1"/>
          </p:cNvSpPr>
          <p:nvPr/>
        </p:nvSpPr>
        <p:spPr bwMode="auto">
          <a:xfrm>
            <a:off x="5791200" y="4419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35" name="Line 23"/>
          <p:cNvSpPr>
            <a:spLocks noChangeShapeType="1"/>
          </p:cNvSpPr>
          <p:nvPr/>
        </p:nvSpPr>
        <p:spPr bwMode="auto">
          <a:xfrm flipV="1">
            <a:off x="74676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36" name="Line 26"/>
          <p:cNvSpPr>
            <a:spLocks noChangeShapeType="1"/>
          </p:cNvSpPr>
          <p:nvPr/>
        </p:nvSpPr>
        <p:spPr bwMode="auto">
          <a:xfrm flipV="1">
            <a:off x="1295400" y="5181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37" name="Line 27"/>
          <p:cNvSpPr>
            <a:spLocks noChangeShapeType="1"/>
          </p:cNvSpPr>
          <p:nvPr/>
        </p:nvSpPr>
        <p:spPr bwMode="auto">
          <a:xfrm>
            <a:off x="1295400" y="51816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38" name="Line 28"/>
          <p:cNvSpPr>
            <a:spLocks noChangeShapeType="1"/>
          </p:cNvSpPr>
          <p:nvPr/>
        </p:nvSpPr>
        <p:spPr bwMode="auto">
          <a:xfrm flipV="1">
            <a:off x="3810000" y="4876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39" name="Line 29"/>
          <p:cNvSpPr>
            <a:spLocks noChangeShapeType="1"/>
          </p:cNvSpPr>
          <p:nvPr/>
        </p:nvSpPr>
        <p:spPr bwMode="auto">
          <a:xfrm>
            <a:off x="41910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40" name="Line 30"/>
          <p:cNvSpPr>
            <a:spLocks noChangeShapeType="1"/>
          </p:cNvSpPr>
          <p:nvPr/>
        </p:nvSpPr>
        <p:spPr bwMode="auto">
          <a:xfrm flipH="1">
            <a:off x="1828800" y="54864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41" name="Line 31"/>
          <p:cNvSpPr>
            <a:spLocks noChangeShapeType="1"/>
          </p:cNvSpPr>
          <p:nvPr/>
        </p:nvSpPr>
        <p:spPr bwMode="auto">
          <a:xfrm>
            <a:off x="1828800" y="5486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42" name="Line 32"/>
          <p:cNvSpPr>
            <a:spLocks noChangeShapeType="1"/>
          </p:cNvSpPr>
          <p:nvPr/>
        </p:nvSpPr>
        <p:spPr bwMode="auto">
          <a:xfrm>
            <a:off x="48768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43" name="Line 33"/>
          <p:cNvSpPr>
            <a:spLocks noChangeShapeType="1"/>
          </p:cNvSpPr>
          <p:nvPr/>
        </p:nvSpPr>
        <p:spPr bwMode="auto">
          <a:xfrm>
            <a:off x="4876800" y="5486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44" name="Line 34"/>
          <p:cNvSpPr>
            <a:spLocks noChangeShapeType="1"/>
          </p:cNvSpPr>
          <p:nvPr/>
        </p:nvSpPr>
        <p:spPr bwMode="auto">
          <a:xfrm>
            <a:off x="7315200" y="5486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45" name="Line 35"/>
          <p:cNvSpPr>
            <a:spLocks noChangeShapeType="1"/>
          </p:cNvSpPr>
          <p:nvPr/>
        </p:nvSpPr>
        <p:spPr bwMode="auto">
          <a:xfrm flipV="1">
            <a:off x="7772400" y="5181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46" name="Line 36"/>
          <p:cNvSpPr>
            <a:spLocks noChangeShapeType="1"/>
          </p:cNvSpPr>
          <p:nvPr/>
        </p:nvSpPr>
        <p:spPr bwMode="auto">
          <a:xfrm flipH="1">
            <a:off x="5334000" y="5181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47" name="Line 37"/>
          <p:cNvSpPr>
            <a:spLocks noChangeShapeType="1"/>
          </p:cNvSpPr>
          <p:nvPr/>
        </p:nvSpPr>
        <p:spPr bwMode="auto">
          <a:xfrm flipV="1">
            <a:off x="5334000" y="4876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1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/>
              <a:t>MÉTODOS DE EVALUACIÓN DEL DESEMPEÑO DEL PERSONAL </a:t>
            </a:r>
          </a:p>
        </p:txBody>
      </p:sp>
      <p:sp>
        <p:nvSpPr>
          <p:cNvPr id="32770" name="Text Box 30"/>
          <p:cNvSpPr txBox="1">
            <a:spLocks noChangeArrowheads="1"/>
          </p:cNvSpPr>
          <p:nvPr/>
        </p:nvSpPr>
        <p:spPr bwMode="auto">
          <a:xfrm>
            <a:off x="914400" y="2895600"/>
            <a:ext cx="2667000" cy="457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latin typeface="Arial Narrow" pitchFamily="34" charset="0"/>
              </a:rPr>
              <a:t>Escalas gráficas </a:t>
            </a:r>
          </a:p>
        </p:txBody>
      </p:sp>
      <p:sp>
        <p:nvSpPr>
          <p:cNvPr id="32771" name="Text Box 31"/>
          <p:cNvSpPr txBox="1">
            <a:spLocks noChangeArrowheads="1"/>
          </p:cNvSpPr>
          <p:nvPr/>
        </p:nvSpPr>
        <p:spPr bwMode="auto">
          <a:xfrm>
            <a:off x="5638800" y="2895600"/>
            <a:ext cx="2662238" cy="457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latin typeface="Arial Narrow" pitchFamily="34" charset="0"/>
              </a:rPr>
              <a:t>Lista de verificación </a:t>
            </a:r>
          </a:p>
        </p:txBody>
      </p:sp>
      <p:sp>
        <p:nvSpPr>
          <p:cNvPr id="32772" name="Text Box 32"/>
          <p:cNvSpPr txBox="1">
            <a:spLocks noChangeArrowheads="1"/>
          </p:cNvSpPr>
          <p:nvPr/>
        </p:nvSpPr>
        <p:spPr bwMode="auto">
          <a:xfrm>
            <a:off x="1600200" y="4038600"/>
            <a:ext cx="2522538" cy="457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latin typeface="Arial Narrow" pitchFamily="34" charset="0"/>
              </a:rPr>
              <a:t>Incidentes críticos  </a:t>
            </a:r>
          </a:p>
        </p:txBody>
      </p:sp>
      <p:sp>
        <p:nvSpPr>
          <p:cNvPr id="32773" name="Text Box 33"/>
          <p:cNvSpPr txBox="1">
            <a:spLocks noChangeArrowheads="1"/>
          </p:cNvSpPr>
          <p:nvPr/>
        </p:nvSpPr>
        <p:spPr bwMode="auto">
          <a:xfrm>
            <a:off x="5159375" y="4038600"/>
            <a:ext cx="2460625" cy="457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latin typeface="Arial Narrow" pitchFamily="34" charset="0"/>
              </a:rPr>
              <a:t>Productividad</a:t>
            </a:r>
          </a:p>
        </p:txBody>
      </p:sp>
      <p:sp>
        <p:nvSpPr>
          <p:cNvPr id="32774" name="Text Box 34"/>
          <p:cNvSpPr txBox="1">
            <a:spLocks noChangeArrowheads="1"/>
          </p:cNvSpPr>
          <p:nvPr/>
        </p:nvSpPr>
        <p:spPr bwMode="auto">
          <a:xfrm>
            <a:off x="5029200" y="5181600"/>
            <a:ext cx="1685925" cy="457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latin typeface="Arial Narrow" pitchFamily="34" charset="0"/>
              </a:rPr>
              <a:t>Ausentismo </a:t>
            </a:r>
          </a:p>
        </p:txBody>
      </p:sp>
      <p:sp>
        <p:nvSpPr>
          <p:cNvPr id="32775" name="Text Box 35"/>
          <p:cNvSpPr txBox="1">
            <a:spLocks noChangeArrowheads="1"/>
          </p:cNvSpPr>
          <p:nvPr/>
        </p:nvSpPr>
        <p:spPr bwMode="auto">
          <a:xfrm>
            <a:off x="2514600" y="5181600"/>
            <a:ext cx="1798638" cy="457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latin typeface="Arial Narrow" pitchFamily="34" charset="0"/>
              </a:rPr>
              <a:t>Simulaciones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2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dirty="0"/>
              <a:t>ELPROCESO DE EVALUACIÓN DEL DESEMPEÑO DEL PERSONAL </a:t>
            </a:r>
          </a:p>
        </p:txBody>
      </p:sp>
      <p:sp>
        <p:nvSpPr>
          <p:cNvPr id="34818" name="Rectangle 10"/>
          <p:cNvSpPr>
            <a:spLocks noChangeArrowheads="1"/>
          </p:cNvSpPr>
          <p:nvPr/>
        </p:nvSpPr>
        <p:spPr bwMode="auto">
          <a:xfrm>
            <a:off x="1600200" y="2667000"/>
            <a:ext cx="1905000" cy="10668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ES" sz="1600" b="1"/>
              <a:t>Fijación de objetivos de la evaluación del desempeño </a:t>
            </a:r>
          </a:p>
        </p:txBody>
      </p:sp>
      <p:sp>
        <p:nvSpPr>
          <p:cNvPr id="34819" name="Rectangle 11"/>
          <p:cNvSpPr>
            <a:spLocks noChangeArrowheads="1"/>
          </p:cNvSpPr>
          <p:nvPr/>
        </p:nvSpPr>
        <p:spPr bwMode="auto">
          <a:xfrm>
            <a:off x="5562600" y="2667000"/>
            <a:ext cx="1905000" cy="10668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ES" sz="1600" b="1"/>
              <a:t>Diseño del sistema  de  evaluación del desempeño </a:t>
            </a:r>
          </a:p>
        </p:txBody>
      </p:sp>
      <p:sp>
        <p:nvSpPr>
          <p:cNvPr id="34820" name="Rectangle 12"/>
          <p:cNvSpPr>
            <a:spLocks noChangeArrowheads="1"/>
          </p:cNvSpPr>
          <p:nvPr/>
        </p:nvSpPr>
        <p:spPr bwMode="auto">
          <a:xfrm>
            <a:off x="5600700" y="4648200"/>
            <a:ext cx="1828800" cy="10668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ES" sz="1600" b="1"/>
              <a:t>Implementación del  sistema  de  evaluación</a:t>
            </a:r>
          </a:p>
        </p:txBody>
      </p:sp>
      <p:sp>
        <p:nvSpPr>
          <p:cNvPr id="34821" name="Rectangle 13"/>
          <p:cNvSpPr>
            <a:spLocks noChangeArrowheads="1"/>
          </p:cNvSpPr>
          <p:nvPr/>
        </p:nvSpPr>
        <p:spPr bwMode="auto">
          <a:xfrm>
            <a:off x="1638300" y="4648200"/>
            <a:ext cx="1828800" cy="10668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ES" sz="1600" b="1"/>
              <a:t>Control y evaluación</a:t>
            </a:r>
          </a:p>
        </p:txBody>
      </p:sp>
      <p:cxnSp>
        <p:nvCxnSpPr>
          <p:cNvPr id="34822" name="AutoShape 14"/>
          <p:cNvCxnSpPr>
            <a:cxnSpLocks noChangeShapeType="1"/>
            <a:stCxn id="34818" idx="3"/>
            <a:endCxn id="34819" idx="1"/>
          </p:cNvCxnSpPr>
          <p:nvPr/>
        </p:nvCxnSpPr>
        <p:spPr bwMode="auto">
          <a:xfrm>
            <a:off x="3524250" y="3200400"/>
            <a:ext cx="2019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3" name="AutoShape 15"/>
          <p:cNvCxnSpPr>
            <a:cxnSpLocks noChangeShapeType="1"/>
            <a:stCxn id="34819" idx="2"/>
            <a:endCxn id="34820" idx="0"/>
          </p:cNvCxnSpPr>
          <p:nvPr/>
        </p:nvCxnSpPr>
        <p:spPr bwMode="auto">
          <a:xfrm>
            <a:off x="6515100" y="3752850"/>
            <a:ext cx="0" cy="876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4" name="AutoShape 16"/>
          <p:cNvCxnSpPr>
            <a:cxnSpLocks noChangeShapeType="1"/>
            <a:stCxn id="34820" idx="1"/>
            <a:endCxn id="34821" idx="3"/>
          </p:cNvCxnSpPr>
          <p:nvPr/>
        </p:nvCxnSpPr>
        <p:spPr bwMode="auto">
          <a:xfrm flipH="1">
            <a:off x="3486150" y="5181600"/>
            <a:ext cx="20955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5" name="AutoShape 17"/>
          <p:cNvCxnSpPr>
            <a:cxnSpLocks noChangeShapeType="1"/>
            <a:stCxn id="34821" idx="0"/>
            <a:endCxn id="34818" idx="2"/>
          </p:cNvCxnSpPr>
          <p:nvPr/>
        </p:nvCxnSpPr>
        <p:spPr bwMode="auto">
          <a:xfrm flipV="1">
            <a:off x="2552700" y="3752850"/>
            <a:ext cx="0" cy="876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 smtClean="0">
                <a:latin typeface="Arial" charset="0"/>
              </a:rPr>
              <a:t>Identificación de funciones del personal</a:t>
            </a:r>
          </a:p>
          <a:p>
            <a:pPr lvl="1" algn="just">
              <a:lnSpc>
                <a:spcPct val="90000"/>
              </a:lnSpc>
            </a:pPr>
            <a:r>
              <a:rPr lang="es-ES" sz="2400" smtClean="0">
                <a:latin typeface="Arial" charset="0"/>
              </a:rPr>
              <a:t> </a:t>
            </a:r>
            <a:r>
              <a:rPr lang="es-ES" sz="2000" i="1" smtClean="0">
                <a:latin typeface="Arial" charset="0"/>
              </a:rPr>
              <a:t>Catálogo General de Puestos del Personal Administrativo, Técnico y Manual</a:t>
            </a:r>
            <a:r>
              <a:rPr lang="es-ES" sz="2000" smtClean="0">
                <a:latin typeface="Arial" charset="0"/>
              </a:rPr>
              <a:t> </a:t>
            </a:r>
          </a:p>
          <a:p>
            <a:pPr algn="just">
              <a:lnSpc>
                <a:spcPct val="90000"/>
              </a:lnSpc>
            </a:pPr>
            <a:r>
              <a:rPr lang="es-ES" sz="2800" smtClean="0">
                <a:latin typeface="Arial" charset="0"/>
              </a:rPr>
              <a:t>Clasificación de funciones</a:t>
            </a:r>
          </a:p>
          <a:p>
            <a:pPr lvl="1" algn="just">
              <a:lnSpc>
                <a:spcPct val="90000"/>
              </a:lnSpc>
            </a:pPr>
            <a:r>
              <a:rPr lang="es-ES" sz="2400" smtClean="0">
                <a:latin typeface="Arial" charset="0"/>
              </a:rPr>
              <a:t> </a:t>
            </a:r>
            <a:r>
              <a:rPr lang="es-ES" sz="2000" i="1" smtClean="0">
                <a:latin typeface="Arial" charset="0"/>
              </a:rPr>
              <a:t>Sustantiva, apoyo, complementaria</a:t>
            </a:r>
            <a:endParaRPr lang="es-ES" sz="2400" smtClean="0">
              <a:latin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 smtClean="0">
                <a:latin typeface="Arial" charset="0"/>
              </a:rPr>
              <a:t>Selección de factores de desempeño a evaluar </a:t>
            </a:r>
          </a:p>
          <a:p>
            <a:pPr algn="just">
              <a:lnSpc>
                <a:spcPct val="90000"/>
              </a:lnSpc>
            </a:pPr>
            <a:r>
              <a:rPr lang="es-ES" sz="2800" smtClean="0">
                <a:latin typeface="Arial" charset="0"/>
              </a:rPr>
              <a:t>Diseño de la metodología y normatividad</a:t>
            </a:r>
          </a:p>
          <a:p>
            <a:pPr lvl="1" algn="just">
              <a:lnSpc>
                <a:spcPct val="90000"/>
              </a:lnSpc>
            </a:pPr>
            <a:r>
              <a:rPr lang="es-ES" sz="2000" i="1" smtClean="0">
                <a:latin typeface="Arial" charset="0"/>
              </a:rPr>
              <a:t>Quién y cómo evalúa</a:t>
            </a:r>
          </a:p>
          <a:p>
            <a:pPr algn="just">
              <a:lnSpc>
                <a:spcPct val="90000"/>
              </a:lnSpc>
            </a:pPr>
            <a:r>
              <a:rPr lang="es-ES" sz="2800" smtClean="0">
                <a:latin typeface="Arial" charset="0"/>
              </a:rPr>
              <a:t>Construcción del sistema </a:t>
            </a:r>
          </a:p>
          <a:p>
            <a:pPr lvl="1" algn="just">
              <a:lnSpc>
                <a:spcPct val="90000"/>
              </a:lnSpc>
            </a:pPr>
            <a:r>
              <a:rPr lang="es-ES" sz="2000" i="1" smtClean="0">
                <a:latin typeface="Arial" charset="0"/>
              </a:rPr>
              <a:t>Elementos e interdependencia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s-ES" sz="2000" i="1" smtClean="0">
              <a:latin typeface="Arial" charset="0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endParaRPr lang="es-ES" sz="2000" i="1" smtClean="0">
              <a:latin typeface="Arial" charset="0"/>
            </a:endParaRPr>
          </a:p>
          <a:p>
            <a:pPr algn="just">
              <a:lnSpc>
                <a:spcPct val="90000"/>
              </a:lnSpc>
            </a:pPr>
            <a:endParaRPr lang="es-ES" sz="2800" smtClean="0">
              <a:latin typeface="Arial" charset="0"/>
            </a:endParaRPr>
          </a:p>
        </p:txBody>
      </p:sp>
      <p:sp>
        <p:nvSpPr>
          <p:cNvPr id="1902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/>
              <a:t>PASOS DEL DISEÑO DEL SISTEMA</a:t>
            </a:r>
            <a:br>
              <a:rPr lang="es-ES" sz="4000"/>
            </a:br>
            <a:r>
              <a:rPr lang="es-ES" sz="40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EVALUACIÓN DEL DESEMPEÑO DEL PERSONAL </a:t>
            </a:r>
            <a:endParaRPr lang="es-ES" dirty="0"/>
          </a:p>
        </p:txBody>
      </p:sp>
      <p:sp>
        <p:nvSpPr>
          <p:cNvPr id="16386" name="1 Marcador de contenido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s-ES" smtClean="0"/>
              <a:t>EN EL MARCO DE LA ADMINISTRACIÓN DE RECURSOS HUMANOS</a:t>
            </a:r>
          </a:p>
          <a:p>
            <a:pPr marR="0"/>
            <a:endParaRPr lang="es-E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7 Marcador de contenido"/>
          <p:cNvSpPr>
            <a:spLocks noGrp="1"/>
          </p:cNvSpPr>
          <p:nvPr>
            <p:ph idx="1"/>
          </p:nvPr>
        </p:nvSpPr>
        <p:spPr>
          <a:xfrm>
            <a:off x="3714750" y="2071688"/>
            <a:ext cx="4972050" cy="4435475"/>
          </a:xfrm>
        </p:spPr>
        <p:txBody>
          <a:bodyPr/>
          <a:lstStyle/>
          <a:p>
            <a:r>
              <a:rPr lang="es-ES" smtClean="0"/>
              <a:t>La construcción de tan sólo una pirámide requirió el trabajo de más de 100,000 </a:t>
            </a:r>
            <a:r>
              <a:rPr lang="es-ES" b="1" smtClean="0">
                <a:solidFill>
                  <a:srgbClr val="00FF00"/>
                </a:solidFill>
              </a:rPr>
              <a:t>PERSONAS </a:t>
            </a:r>
            <a:r>
              <a:rPr lang="es-ES" smtClean="0"/>
              <a:t>durante 20 años. </a:t>
            </a:r>
          </a:p>
          <a:p>
            <a:endParaRPr lang="es-ES" smtClean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120334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600" dirty="0" smtClean="0"/>
              <a:t>ORIGEN Y EVOLUCIÓN DE LA ARH</a:t>
            </a:r>
            <a:endParaRPr lang="es-ES" sz="3600" dirty="0"/>
          </a:p>
        </p:txBody>
      </p:sp>
      <p:pic>
        <p:nvPicPr>
          <p:cNvPr id="1741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785938"/>
            <a:ext cx="2081213" cy="3121025"/>
          </a:xfrm>
          <a:prstGeom prst="rect">
            <a:avLst/>
          </a:prstGeom>
          <a:noFill/>
          <a:ln w="9652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400" dirty="0" smtClean="0"/>
              <a:t>ORIGEN Y EVOLUCIÓN </a:t>
            </a:r>
            <a:br>
              <a:rPr lang="es-ES" sz="4400" dirty="0" smtClean="0"/>
            </a:br>
            <a:r>
              <a:rPr lang="es-ES" sz="4400" dirty="0" smtClean="0"/>
              <a:t>DE LA ARH</a:t>
            </a:r>
            <a:endParaRPr lang="es-ES" dirty="0"/>
          </a:p>
        </p:txBody>
      </p:sp>
      <p:pic>
        <p:nvPicPr>
          <p:cNvPr id="18434" name="Picture 9" descr="300px-Wealth_of_Nations_tit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214563"/>
            <a:ext cx="1749425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1" descr="280px-Spinning_jen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2214563"/>
            <a:ext cx="2971800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6858000" y="2143125"/>
            <a:ext cx="2362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000000"/>
                </a:solidFill>
                <a:latin typeface="Lucida Sans Unicode" pitchFamily="34" charset="0"/>
              </a:rPr>
              <a:t>Revolución Industrial </a:t>
            </a:r>
          </a:p>
          <a:p>
            <a:endParaRPr lang="es-ES" sz="2800" b="1">
              <a:solidFill>
                <a:srgbClr val="000000"/>
              </a:solidFill>
              <a:latin typeface="Lucida Sans Unicode" pitchFamily="34" charset="0"/>
            </a:endParaRPr>
          </a:p>
          <a:p>
            <a:r>
              <a:rPr lang="es-ES" sz="2800" b="1">
                <a:solidFill>
                  <a:srgbClr val="000000"/>
                </a:solidFill>
                <a:latin typeface="Lucida Sans Unicode" pitchFamily="34" charset="0"/>
              </a:rPr>
              <a:t>Talleres a Fábricas</a:t>
            </a:r>
          </a:p>
          <a:p>
            <a:endParaRPr lang="es-ES" sz="2800" b="1">
              <a:solidFill>
                <a:srgbClr val="000000"/>
              </a:solidFill>
              <a:latin typeface="Lucida Sans Unicode" pitchFamily="34" charset="0"/>
            </a:endParaRPr>
          </a:p>
          <a:p>
            <a:endParaRPr lang="es-ES" sz="2800" b="1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18437" name="Text Box 10"/>
          <p:cNvSpPr txBox="1">
            <a:spLocks noChangeArrowheads="1"/>
          </p:cNvSpPr>
          <p:nvPr/>
        </p:nvSpPr>
        <p:spPr bwMode="auto">
          <a:xfrm>
            <a:off x="0" y="2286000"/>
            <a:ext cx="20574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000000"/>
                </a:solidFill>
                <a:latin typeface="Lucida Sans Unicode" pitchFamily="34" charset="0"/>
              </a:rPr>
              <a:t>Adam Smith </a:t>
            </a:r>
          </a:p>
          <a:p>
            <a:endParaRPr lang="es-ES" sz="2400" b="1">
              <a:solidFill>
                <a:srgbClr val="000000"/>
              </a:solidFill>
              <a:latin typeface="Lucida Sans Unicode" pitchFamily="34" charset="0"/>
            </a:endParaRPr>
          </a:p>
          <a:p>
            <a:endParaRPr lang="es-ES" sz="2400" b="1">
              <a:solidFill>
                <a:srgbClr val="000000"/>
              </a:solidFill>
              <a:latin typeface="Lucida Sans Unicode" pitchFamily="34" charset="0"/>
            </a:endParaRPr>
          </a:p>
          <a:p>
            <a:r>
              <a:rPr lang="es-ES" sz="2400" b="1">
                <a:solidFill>
                  <a:srgbClr val="000000"/>
                </a:solidFill>
                <a:latin typeface="Lucida Sans Unicode" pitchFamily="34" charset="0"/>
              </a:rPr>
              <a:t>División</a:t>
            </a:r>
          </a:p>
          <a:p>
            <a:r>
              <a:rPr lang="es-ES" sz="2400" b="1">
                <a:solidFill>
                  <a:srgbClr val="000000"/>
                </a:solidFill>
                <a:latin typeface="Lucida Sans Unicode" pitchFamily="34" charset="0"/>
              </a:rPr>
              <a:t> del Trabajo</a:t>
            </a:r>
          </a:p>
          <a:p>
            <a:endParaRPr lang="es-ES" sz="2800" b="1">
              <a:solidFill>
                <a:srgbClr val="000000"/>
              </a:solidFill>
              <a:latin typeface="Lucida Sans Unicode" pitchFamily="34" charset="0"/>
            </a:endParaRPr>
          </a:p>
          <a:p>
            <a:endParaRPr lang="es-ES" sz="2800" b="1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1447800" y="5184775"/>
            <a:ext cx="5975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/>
              <a:t>DOS ACONTECIMIENTOS HISTÓRICOS </a:t>
            </a:r>
          </a:p>
          <a:p>
            <a:r>
              <a:rPr lang="es-ES" b="1"/>
              <a:t>ANTES DEL SIGLO XX, </a:t>
            </a:r>
          </a:p>
          <a:p>
            <a:r>
              <a:rPr lang="es-ES" b="1"/>
              <a:t>PROMUEVEN EL ESTUDIO DE LA  ADMINISTRACIÓN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71480"/>
            <a:ext cx="7815290" cy="118112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dirty="0"/>
              <a:t>ORIGEN Y EVOLUCIÓN </a:t>
            </a:r>
            <a:br>
              <a:rPr lang="es-ES" sz="4000" dirty="0"/>
            </a:br>
            <a:r>
              <a:rPr lang="es-ES" sz="4000" dirty="0"/>
              <a:t>DE LA ARH</a:t>
            </a:r>
          </a:p>
        </p:txBody>
      </p:sp>
      <p:sp>
        <p:nvSpPr>
          <p:cNvPr id="19458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s-ES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1">
                  <a:alpha val="50195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9459" name="Text Box 9"/>
          <p:cNvSpPr txBox="1">
            <a:spLocks noChangeArrowheads="1"/>
          </p:cNvSpPr>
          <p:nvPr/>
        </p:nvSpPr>
        <p:spPr bwMode="auto">
          <a:xfrm>
            <a:off x="3679825" y="5943600"/>
            <a:ext cx="1958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600" b="1">
                <a:latin typeface="Lucida Sans Unicode" pitchFamily="34" charset="0"/>
              </a:rPr>
              <a:t>SIGLO XX</a:t>
            </a:r>
          </a:p>
        </p:txBody>
      </p:sp>
      <p:sp>
        <p:nvSpPr>
          <p:cNvPr id="19460" name="Text Box 68"/>
          <p:cNvSpPr txBox="1">
            <a:spLocks noChangeArrowheads="1"/>
          </p:cNvSpPr>
          <p:nvPr/>
        </p:nvSpPr>
        <p:spPr bwMode="auto">
          <a:xfrm>
            <a:off x="381000" y="2362200"/>
            <a:ext cx="25241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 b="1"/>
              <a:t>Era de la </a:t>
            </a:r>
          </a:p>
          <a:p>
            <a:r>
              <a:rPr lang="es-ES" sz="1600" b="1"/>
              <a:t>industrialización clásica</a:t>
            </a:r>
          </a:p>
          <a:p>
            <a:r>
              <a:rPr lang="es-ES" sz="1600" b="1"/>
              <a:t>(1900-1950)  </a:t>
            </a:r>
          </a:p>
        </p:txBody>
      </p:sp>
      <p:sp>
        <p:nvSpPr>
          <p:cNvPr id="19461" name="Text Box 69"/>
          <p:cNvSpPr txBox="1">
            <a:spLocks noChangeArrowheads="1"/>
          </p:cNvSpPr>
          <p:nvPr/>
        </p:nvSpPr>
        <p:spPr bwMode="auto">
          <a:xfrm>
            <a:off x="3478213" y="2362200"/>
            <a:ext cx="28844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 b="1"/>
              <a:t>Era de la </a:t>
            </a:r>
          </a:p>
          <a:p>
            <a:r>
              <a:rPr lang="es-ES" sz="1600" b="1"/>
              <a:t>industrialización neoclásica</a:t>
            </a:r>
          </a:p>
          <a:p>
            <a:r>
              <a:rPr lang="es-ES" sz="1600" b="1"/>
              <a:t>(1950-1990)  </a:t>
            </a:r>
          </a:p>
        </p:txBody>
      </p:sp>
      <p:sp>
        <p:nvSpPr>
          <p:cNvPr id="19462" name="Text Box 70"/>
          <p:cNvSpPr txBox="1">
            <a:spLocks noChangeArrowheads="1"/>
          </p:cNvSpPr>
          <p:nvPr/>
        </p:nvSpPr>
        <p:spPr bwMode="auto">
          <a:xfrm>
            <a:off x="6881813" y="2362200"/>
            <a:ext cx="20812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 b="1"/>
              <a:t>Era de la </a:t>
            </a:r>
          </a:p>
          <a:p>
            <a:r>
              <a:rPr lang="es-ES" sz="1600" b="1"/>
              <a:t>información</a:t>
            </a:r>
          </a:p>
          <a:p>
            <a:r>
              <a:rPr lang="es-ES" sz="1600" b="1"/>
              <a:t>(Después de 1990)  </a:t>
            </a:r>
          </a:p>
        </p:txBody>
      </p:sp>
      <p:sp>
        <p:nvSpPr>
          <p:cNvPr id="19463" name="Text Box 71"/>
          <p:cNvSpPr txBox="1">
            <a:spLocks noChangeArrowheads="1"/>
          </p:cNvSpPr>
          <p:nvPr/>
        </p:nvSpPr>
        <p:spPr bwMode="auto">
          <a:xfrm>
            <a:off x="571500" y="4357688"/>
            <a:ext cx="2124075" cy="523875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/>
              <a:t>Personas vistas como </a:t>
            </a:r>
          </a:p>
          <a:p>
            <a:r>
              <a:rPr lang="es-ES" sz="1400" b="1"/>
              <a:t>MANO DE OBRA </a:t>
            </a:r>
          </a:p>
        </p:txBody>
      </p:sp>
      <p:sp>
        <p:nvSpPr>
          <p:cNvPr id="19464" name="Text Box 72"/>
          <p:cNvSpPr txBox="1">
            <a:spLocks noChangeArrowheads="1"/>
          </p:cNvSpPr>
          <p:nvPr/>
        </p:nvSpPr>
        <p:spPr bwMode="auto">
          <a:xfrm>
            <a:off x="3783013" y="4343400"/>
            <a:ext cx="2181225" cy="523875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/>
              <a:t>Personas vistas como </a:t>
            </a:r>
          </a:p>
          <a:p>
            <a:r>
              <a:rPr lang="es-ES" sz="1400" b="1"/>
              <a:t>RECURSOS HUMANOS</a:t>
            </a:r>
          </a:p>
        </p:txBody>
      </p:sp>
      <p:sp>
        <p:nvSpPr>
          <p:cNvPr id="19465" name="Text Box 73"/>
          <p:cNvSpPr txBox="1">
            <a:spLocks noChangeArrowheads="1"/>
          </p:cNvSpPr>
          <p:nvPr/>
        </p:nvSpPr>
        <p:spPr bwMode="auto">
          <a:xfrm>
            <a:off x="6810375" y="4343400"/>
            <a:ext cx="2124075" cy="523875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/>
              <a:t>Personas vistas como </a:t>
            </a:r>
          </a:p>
          <a:p>
            <a:r>
              <a:rPr lang="es-ES" sz="1400" b="1"/>
              <a:t>SOCIAS</a:t>
            </a:r>
          </a:p>
        </p:txBody>
      </p:sp>
      <p:sp>
        <p:nvSpPr>
          <p:cNvPr id="19466" name="Text Box 74"/>
          <p:cNvSpPr txBox="1">
            <a:spLocks noChangeArrowheads="1"/>
          </p:cNvSpPr>
          <p:nvPr/>
        </p:nvSpPr>
        <p:spPr bwMode="auto">
          <a:xfrm>
            <a:off x="571500" y="5214938"/>
            <a:ext cx="2232025" cy="523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>
                <a:latin typeface="Lucida Sans Unicode" pitchFamily="34" charset="0"/>
              </a:rPr>
              <a:t>Departamento de </a:t>
            </a:r>
          </a:p>
          <a:p>
            <a:r>
              <a:rPr lang="es-ES" sz="1400" b="1">
                <a:latin typeface="Lucida Sans Unicode" pitchFamily="34" charset="0"/>
              </a:rPr>
              <a:t>Relaciones Industriales </a:t>
            </a:r>
          </a:p>
        </p:txBody>
      </p:sp>
      <p:sp>
        <p:nvSpPr>
          <p:cNvPr id="19467" name="Text Box 75"/>
          <p:cNvSpPr txBox="1">
            <a:spLocks noChangeArrowheads="1"/>
          </p:cNvSpPr>
          <p:nvPr/>
        </p:nvSpPr>
        <p:spPr bwMode="auto">
          <a:xfrm>
            <a:off x="4019550" y="5197475"/>
            <a:ext cx="1943100" cy="523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>
                <a:latin typeface="Lucida Sans Unicode" pitchFamily="34" charset="0"/>
              </a:rPr>
              <a:t>Departamento de </a:t>
            </a:r>
          </a:p>
          <a:p>
            <a:r>
              <a:rPr lang="es-ES" sz="1400" b="1">
                <a:latin typeface="Lucida Sans Unicode" pitchFamily="34" charset="0"/>
              </a:rPr>
              <a:t>Recursos humanos  </a:t>
            </a:r>
          </a:p>
        </p:txBody>
      </p:sp>
      <p:sp>
        <p:nvSpPr>
          <p:cNvPr id="19468" name="Text Box 76"/>
          <p:cNvSpPr txBox="1">
            <a:spLocks noChangeArrowheads="1"/>
          </p:cNvSpPr>
          <p:nvPr/>
        </p:nvSpPr>
        <p:spPr bwMode="auto">
          <a:xfrm>
            <a:off x="6786563" y="5214938"/>
            <a:ext cx="2143125" cy="523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>
                <a:latin typeface="Arial Narrow" pitchFamily="34" charset="0"/>
              </a:rPr>
              <a:t>Departamento de </a:t>
            </a:r>
          </a:p>
          <a:p>
            <a:r>
              <a:rPr lang="es-ES" sz="1400" b="1">
                <a:latin typeface="Arial Narrow" pitchFamily="34" charset="0"/>
              </a:rPr>
              <a:t>Gestión del talento humano  </a:t>
            </a:r>
          </a:p>
        </p:txBody>
      </p:sp>
      <p:sp>
        <p:nvSpPr>
          <p:cNvPr id="19469" name="Text Box 77"/>
          <p:cNvSpPr txBox="1">
            <a:spLocks noChangeArrowheads="1"/>
          </p:cNvSpPr>
          <p:nvPr/>
        </p:nvSpPr>
        <p:spPr bwMode="auto">
          <a:xfrm>
            <a:off x="357188" y="3500438"/>
            <a:ext cx="2579687" cy="523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/>
              <a:t>Modelos mecanicistas</a:t>
            </a:r>
          </a:p>
          <a:p>
            <a:r>
              <a:rPr lang="es-ES" sz="1400" b="1"/>
              <a:t>Necesidad de orden y rutina</a:t>
            </a:r>
          </a:p>
        </p:txBody>
      </p:sp>
      <p:sp>
        <p:nvSpPr>
          <p:cNvPr id="19470" name="Text Box 78"/>
          <p:cNvSpPr txBox="1">
            <a:spLocks noChangeArrowheads="1"/>
          </p:cNvSpPr>
          <p:nvPr/>
        </p:nvSpPr>
        <p:spPr bwMode="auto">
          <a:xfrm>
            <a:off x="3429000" y="3429000"/>
            <a:ext cx="2841625" cy="523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/>
              <a:t>Modelos menos mecanicistas</a:t>
            </a:r>
          </a:p>
          <a:p>
            <a:r>
              <a:rPr lang="es-ES" sz="1400" b="1"/>
              <a:t>Necesidad de adaptación </a:t>
            </a:r>
          </a:p>
        </p:txBody>
      </p:sp>
      <p:sp>
        <p:nvSpPr>
          <p:cNvPr id="19471" name="Text Box 79"/>
          <p:cNvSpPr txBox="1">
            <a:spLocks noChangeArrowheads="1"/>
          </p:cNvSpPr>
          <p:nvPr/>
        </p:nvSpPr>
        <p:spPr bwMode="auto">
          <a:xfrm>
            <a:off x="6705600" y="3429000"/>
            <a:ext cx="2362200" cy="523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/>
              <a:t>Modelos orgánicos </a:t>
            </a:r>
          </a:p>
          <a:p>
            <a:r>
              <a:rPr lang="es-ES" sz="1400" b="1"/>
              <a:t>Necesidad de cambio </a:t>
            </a:r>
          </a:p>
        </p:txBody>
      </p:sp>
      <p:sp>
        <p:nvSpPr>
          <p:cNvPr id="19472" name="Line 80"/>
          <p:cNvSpPr>
            <a:spLocks noChangeShapeType="1"/>
          </p:cNvSpPr>
          <p:nvPr/>
        </p:nvSpPr>
        <p:spPr bwMode="auto">
          <a:xfrm>
            <a:off x="3276600" y="251460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473" name="Line 81"/>
          <p:cNvSpPr>
            <a:spLocks noChangeShapeType="1"/>
          </p:cNvSpPr>
          <p:nvPr/>
        </p:nvSpPr>
        <p:spPr bwMode="auto">
          <a:xfrm>
            <a:off x="6477000" y="243840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7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dirty="0"/>
              <a:t>EL PROCESO DE ARH</a:t>
            </a:r>
          </a:p>
        </p:txBody>
      </p:sp>
      <p:sp>
        <p:nvSpPr>
          <p:cNvPr id="21506" name="Rectangle 19"/>
          <p:cNvSpPr>
            <a:spLocks noChangeArrowheads="1"/>
          </p:cNvSpPr>
          <p:nvPr/>
        </p:nvSpPr>
        <p:spPr bwMode="auto">
          <a:xfrm>
            <a:off x="2743200" y="23622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Planificación </a:t>
            </a:r>
          </a:p>
          <a:p>
            <a:r>
              <a:rPr lang="es-ES" b="1"/>
              <a:t>de los RH</a:t>
            </a:r>
          </a:p>
        </p:txBody>
      </p:sp>
      <p:sp>
        <p:nvSpPr>
          <p:cNvPr id="21507" name="Rectangle 20"/>
          <p:cNvSpPr>
            <a:spLocks noChangeArrowheads="1"/>
          </p:cNvSpPr>
          <p:nvPr/>
        </p:nvSpPr>
        <p:spPr bwMode="auto">
          <a:xfrm>
            <a:off x="4800600" y="23622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Reclutamiento</a:t>
            </a:r>
          </a:p>
        </p:txBody>
      </p:sp>
      <p:sp>
        <p:nvSpPr>
          <p:cNvPr id="21508" name="Rectangle 21"/>
          <p:cNvSpPr>
            <a:spLocks noChangeArrowheads="1"/>
          </p:cNvSpPr>
          <p:nvPr/>
        </p:nvSpPr>
        <p:spPr bwMode="auto">
          <a:xfrm>
            <a:off x="6934200" y="23622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Selección </a:t>
            </a:r>
          </a:p>
        </p:txBody>
      </p:sp>
      <p:sp>
        <p:nvSpPr>
          <p:cNvPr id="21509" name="Rectangle 22"/>
          <p:cNvSpPr>
            <a:spLocks noChangeArrowheads="1"/>
          </p:cNvSpPr>
          <p:nvPr/>
        </p:nvSpPr>
        <p:spPr bwMode="auto">
          <a:xfrm>
            <a:off x="2743200" y="50292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Evaluación del</a:t>
            </a:r>
          </a:p>
          <a:p>
            <a:r>
              <a:rPr lang="es-ES" b="1"/>
              <a:t> desempeño </a:t>
            </a:r>
          </a:p>
        </p:txBody>
      </p:sp>
      <p:sp>
        <p:nvSpPr>
          <p:cNvPr id="21510" name="Rectangle 23"/>
          <p:cNvSpPr>
            <a:spLocks noChangeArrowheads="1"/>
          </p:cNvSpPr>
          <p:nvPr/>
        </p:nvSpPr>
        <p:spPr bwMode="auto">
          <a:xfrm>
            <a:off x="4800600" y="50292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sz="1600" b="1"/>
              <a:t>Compensaciones </a:t>
            </a:r>
          </a:p>
          <a:p>
            <a:r>
              <a:rPr lang="es-ES" sz="1600" b="1"/>
              <a:t>y prestaciones </a:t>
            </a:r>
          </a:p>
        </p:txBody>
      </p:sp>
      <p:sp>
        <p:nvSpPr>
          <p:cNvPr id="21511" name="Rectangle 24"/>
          <p:cNvSpPr>
            <a:spLocks noChangeArrowheads="1"/>
          </p:cNvSpPr>
          <p:nvPr/>
        </p:nvSpPr>
        <p:spPr bwMode="auto">
          <a:xfrm>
            <a:off x="6934200" y="50292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Relaciones </a:t>
            </a:r>
          </a:p>
          <a:p>
            <a:r>
              <a:rPr lang="es-ES" b="1"/>
              <a:t>Laborales </a:t>
            </a:r>
          </a:p>
        </p:txBody>
      </p:sp>
      <p:sp>
        <p:nvSpPr>
          <p:cNvPr id="21512" name="Rectangle 25"/>
          <p:cNvSpPr>
            <a:spLocks noChangeArrowheads="1"/>
          </p:cNvSpPr>
          <p:nvPr/>
        </p:nvSpPr>
        <p:spPr bwMode="auto">
          <a:xfrm>
            <a:off x="2743200" y="371475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Inducción </a:t>
            </a:r>
          </a:p>
        </p:txBody>
      </p:sp>
      <p:sp>
        <p:nvSpPr>
          <p:cNvPr id="21513" name="Rectangle 26"/>
          <p:cNvSpPr>
            <a:spLocks noChangeArrowheads="1"/>
          </p:cNvSpPr>
          <p:nvPr/>
        </p:nvSpPr>
        <p:spPr bwMode="auto">
          <a:xfrm>
            <a:off x="4800600" y="371475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" b="1"/>
              <a:t>Capacitación y </a:t>
            </a:r>
          </a:p>
          <a:p>
            <a:r>
              <a:rPr lang="es-ES" b="1"/>
              <a:t>desarrollo </a:t>
            </a:r>
          </a:p>
        </p:txBody>
      </p:sp>
      <p:sp>
        <p:nvSpPr>
          <p:cNvPr id="21514" name="Rectangle 27"/>
          <p:cNvSpPr>
            <a:spLocks noChangeArrowheads="1"/>
          </p:cNvSpPr>
          <p:nvPr/>
        </p:nvSpPr>
        <p:spPr bwMode="auto">
          <a:xfrm>
            <a:off x="304800" y="2393950"/>
            <a:ext cx="2286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Arial" charset="0"/>
              </a:rPr>
              <a:t>Identificación y selección de empleados competentes </a:t>
            </a:r>
            <a:endParaRPr lang="es-MX" sz="1400">
              <a:latin typeface="Times New Roman" pitchFamily="18" charset="0"/>
            </a:endParaRPr>
          </a:p>
        </p:txBody>
      </p:sp>
      <p:sp>
        <p:nvSpPr>
          <p:cNvPr id="21515" name="Rectangle 28"/>
          <p:cNvSpPr>
            <a:spLocks noChangeArrowheads="1"/>
          </p:cNvSpPr>
          <p:nvPr/>
        </p:nvSpPr>
        <p:spPr bwMode="auto">
          <a:xfrm>
            <a:off x="304800" y="3689350"/>
            <a:ext cx="2286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Arial" charset="0"/>
              </a:rPr>
              <a:t>Desarrollo de personas competentes para el puesto de trabajo </a:t>
            </a:r>
            <a:endParaRPr lang="es-MX" sz="1400">
              <a:latin typeface="Times New Roman" pitchFamily="18" charset="0"/>
            </a:endParaRPr>
          </a:p>
        </p:txBody>
      </p:sp>
      <p:sp>
        <p:nvSpPr>
          <p:cNvPr id="21516" name="Rectangle 29"/>
          <p:cNvSpPr>
            <a:spLocks noChangeArrowheads="1"/>
          </p:cNvSpPr>
          <p:nvPr/>
        </p:nvSpPr>
        <p:spPr bwMode="auto">
          <a:xfrm>
            <a:off x="285750" y="4714875"/>
            <a:ext cx="23050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Arial" charset="0"/>
              </a:rPr>
              <a:t>Alineación de las competencias del personal  a los objetivos institucionales y mantenimiento de un alto desempeño</a:t>
            </a:r>
            <a:r>
              <a:rPr lang="es-MX">
                <a:cs typeface="Arial" charset="0"/>
              </a:rPr>
              <a:t>.  </a:t>
            </a:r>
            <a:endParaRPr lang="es-MX" sz="3200">
              <a:latin typeface="Times New Roman" pitchFamily="18" charset="0"/>
            </a:endParaRPr>
          </a:p>
        </p:txBody>
      </p:sp>
      <p:cxnSp>
        <p:nvCxnSpPr>
          <p:cNvPr id="21517" name="AutoShape 30"/>
          <p:cNvCxnSpPr>
            <a:cxnSpLocks noChangeShapeType="1"/>
            <a:stCxn id="21506" idx="3"/>
            <a:endCxn id="21507" idx="1"/>
          </p:cNvCxnSpPr>
          <p:nvPr/>
        </p:nvCxnSpPr>
        <p:spPr bwMode="auto">
          <a:xfrm>
            <a:off x="4572000" y="278130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18" name="AutoShape 31"/>
          <p:cNvCxnSpPr>
            <a:cxnSpLocks noChangeShapeType="1"/>
            <a:stCxn id="21507" idx="3"/>
            <a:endCxn id="21508" idx="1"/>
          </p:cNvCxnSpPr>
          <p:nvPr/>
        </p:nvCxnSpPr>
        <p:spPr bwMode="auto">
          <a:xfrm>
            <a:off x="6629400" y="2781300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19" name="AutoShape 32"/>
          <p:cNvCxnSpPr>
            <a:cxnSpLocks noChangeShapeType="1"/>
            <a:stCxn id="21508" idx="3"/>
            <a:endCxn id="21512" idx="0"/>
          </p:cNvCxnSpPr>
          <p:nvPr/>
        </p:nvCxnSpPr>
        <p:spPr bwMode="auto">
          <a:xfrm flipH="1">
            <a:off x="3657600" y="2781300"/>
            <a:ext cx="5105400" cy="933450"/>
          </a:xfrm>
          <a:prstGeom prst="bentConnector4">
            <a:avLst>
              <a:gd name="adj1" fmla="val -4477"/>
              <a:gd name="adj2" fmla="val 7244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20" name="AutoShape 33"/>
          <p:cNvCxnSpPr>
            <a:cxnSpLocks noChangeShapeType="1"/>
            <a:stCxn id="21512" idx="3"/>
            <a:endCxn id="21513" idx="1"/>
          </p:cNvCxnSpPr>
          <p:nvPr/>
        </p:nvCxnSpPr>
        <p:spPr bwMode="auto">
          <a:xfrm>
            <a:off x="4572000" y="413385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21" name="AutoShape 34"/>
          <p:cNvCxnSpPr>
            <a:cxnSpLocks noChangeShapeType="1"/>
            <a:stCxn id="21513" idx="3"/>
            <a:endCxn id="21509" idx="0"/>
          </p:cNvCxnSpPr>
          <p:nvPr/>
        </p:nvCxnSpPr>
        <p:spPr bwMode="auto">
          <a:xfrm flipH="1">
            <a:off x="3657600" y="4133850"/>
            <a:ext cx="2971800" cy="895350"/>
          </a:xfrm>
          <a:prstGeom prst="bentConnector4">
            <a:avLst>
              <a:gd name="adj1" fmla="val -7694"/>
              <a:gd name="adj2" fmla="val 7340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22" name="AutoShape 35"/>
          <p:cNvCxnSpPr>
            <a:cxnSpLocks noChangeShapeType="1"/>
            <a:stCxn id="21509" idx="3"/>
            <a:endCxn id="21510" idx="1"/>
          </p:cNvCxnSpPr>
          <p:nvPr/>
        </p:nvCxnSpPr>
        <p:spPr bwMode="auto">
          <a:xfrm>
            <a:off x="4572000" y="544830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23" name="AutoShape 36"/>
          <p:cNvCxnSpPr>
            <a:cxnSpLocks noChangeShapeType="1"/>
            <a:stCxn id="21510" idx="3"/>
            <a:endCxn id="21511" idx="1"/>
          </p:cNvCxnSpPr>
          <p:nvPr/>
        </p:nvCxnSpPr>
        <p:spPr bwMode="auto">
          <a:xfrm>
            <a:off x="6629400" y="5448300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8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/>
              <a:t>LA EVALUACIÓN DEL DESEMPEÑO DEL PERSONAL</a:t>
            </a:r>
          </a:p>
        </p:txBody>
      </p:sp>
      <p:sp>
        <p:nvSpPr>
          <p:cNvPr id="23554" name="Rectangle 22"/>
          <p:cNvSpPr>
            <a:spLocks noChangeArrowheads="1"/>
          </p:cNvSpPr>
          <p:nvPr/>
        </p:nvSpPr>
        <p:spPr bwMode="auto">
          <a:xfrm>
            <a:off x="357188" y="4714875"/>
            <a:ext cx="8215312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s-ES" sz="4400" b="1">
                <a:latin typeface="Trebuchet MS" pitchFamily="34" charset="0"/>
              </a:rPr>
              <a:t>“LO QUE NO SE MIDE, NO SE PUEDE MEJORAR” </a:t>
            </a:r>
          </a:p>
        </p:txBody>
      </p:sp>
      <p:pic>
        <p:nvPicPr>
          <p:cNvPr id="23555" name="Picture 24" descr="MPj039053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857375"/>
            <a:ext cx="27051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/>
              <a:t>LA EVALUACIÓN DEL DESEMPEÑO DEL PERSONAL</a:t>
            </a:r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2743200"/>
            <a:ext cx="82296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s-ES" sz="4400" b="1">
                <a:latin typeface="Trebuchet MS" pitchFamily="34" charset="0"/>
              </a:rPr>
              <a:t>¿Qué es?</a:t>
            </a:r>
          </a:p>
          <a:p>
            <a:pPr marL="342900" indent="-342900" algn="ctr">
              <a:spcBef>
                <a:spcPct val="20000"/>
              </a:spcBef>
            </a:pPr>
            <a:endParaRPr lang="es-ES" sz="4400" b="1">
              <a:latin typeface="Trebuchet MS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s-ES" sz="4400" b="1">
                <a:latin typeface="Trebuchet MS" pitchFamily="34" charset="0"/>
              </a:rPr>
              <a:t>¿Para que sirve?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5125" indent="-255588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s-ES" sz="2300">
                <a:latin typeface="Lucida Sans Unicode" pitchFamily="34" charset="0"/>
              </a:rPr>
              <a:t>La evaluación del rendimiento laboral de los colaboradores es un proceso técnico a través del cual, 	en </a:t>
            </a:r>
            <a:r>
              <a:rPr lang="es-ES" sz="2300" u="sng">
                <a:latin typeface="Lucida Sans Unicode" pitchFamily="34" charset="0"/>
              </a:rPr>
              <a:t>forma integral, sistemática y continua</a:t>
            </a:r>
            <a:r>
              <a:rPr lang="es-ES" sz="2300">
                <a:latin typeface="Lucida Sans Unicode" pitchFamily="34" charset="0"/>
              </a:rPr>
              <a:t> realizada por parte de los jefes inmediatos; se valora el conjunto de actitudes, rendimientos y comportamiento laboral del colaborador en el desempeño de su cargo y cumplimiento de sus funciones, en términos de oportunidad, cantidad y calidad de los servicios producidos. 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3200" b="1">
                <a:solidFill>
                  <a:schemeClr val="tx2"/>
                </a:solidFill>
                <a:latin typeface="Lucida Sans Unicode" pitchFamily="34" charset="0"/>
              </a:rPr>
              <a:t>Que es Evaluación del Desempeño?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446</Words>
  <Application>Microsoft Office PowerPoint</Application>
  <PresentationFormat>Presentación en pantalla (4:3)</PresentationFormat>
  <Paragraphs>113</Paragraphs>
  <Slides>15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Plantilla de diseño</vt:lpstr>
      </vt:variant>
      <vt:variant>
        <vt:i4>9</vt:i4>
      </vt:variant>
      <vt:variant>
        <vt:lpstr>Títulos de diapositiva</vt:lpstr>
      </vt:variant>
      <vt:variant>
        <vt:i4>15</vt:i4>
      </vt:variant>
    </vt:vector>
  </HeadingPairs>
  <TitlesOfParts>
    <vt:vector size="34" baseType="lpstr">
      <vt:lpstr>Lucida Sans Unicode</vt:lpstr>
      <vt:lpstr>Arial</vt:lpstr>
      <vt:lpstr>Wingdings 3</vt:lpstr>
      <vt:lpstr>Verdana</vt:lpstr>
      <vt:lpstr>Wingdings 2</vt:lpstr>
      <vt:lpstr>Calibri</vt:lpstr>
      <vt:lpstr>Arial Narrow</vt:lpstr>
      <vt:lpstr>Times New Roman</vt:lpstr>
      <vt:lpstr>Trebuchet MS</vt:lpstr>
      <vt:lpstr>Tahoma</vt:lpstr>
      <vt:lpstr>Concurrencia</vt:lpstr>
      <vt:lpstr>Concurrencia</vt:lpstr>
      <vt:lpstr>Concurrencia</vt:lpstr>
      <vt:lpstr>Concurrencia</vt:lpstr>
      <vt:lpstr>Concurrencia</vt:lpstr>
      <vt:lpstr>Concurrencia</vt:lpstr>
      <vt:lpstr>Concurrencia</vt:lpstr>
      <vt:lpstr>Concurrencia</vt:lpstr>
      <vt:lpstr>Concurrencia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EVALUACIÓN DEL DESEMPEÑO COMO ESTRATEGIA PARA POTENCIAR  EL TALENTO HUMANO </dc:title>
  <dc:creator>HP</dc:creator>
  <cp:lastModifiedBy>wendyj</cp:lastModifiedBy>
  <cp:revision>6</cp:revision>
  <dcterms:created xsi:type="dcterms:W3CDTF">2011-07-06T03:01:59Z</dcterms:created>
  <dcterms:modified xsi:type="dcterms:W3CDTF">2011-07-06T23:00:40Z</dcterms:modified>
</cp:coreProperties>
</file>